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7" r:id="rId2"/>
    <p:sldId id="267" r:id="rId3"/>
    <p:sldId id="258" r:id="rId4"/>
    <p:sldId id="269" r:id="rId5"/>
    <p:sldId id="274" r:id="rId6"/>
    <p:sldId id="262" r:id="rId7"/>
    <p:sldId id="27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B9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10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F2F7B378-F3C3-41B8-8DD0-C5D620DAFC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901C03F-57BC-48E8-9722-8F93BB1458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3EABC-888E-45EE-8863-6B9DADE81BC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8DD4E16-63A7-46D4-965F-DFEDEEC2FF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F3C3E9B-2E8C-428D-BB7E-0AA702DDA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C2CC4-1C78-404B-A098-5CACD23DF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001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5A776-3F97-4299-AFB8-9607DF94E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DABD1B4-9E57-4BD4-81F5-AD9997A23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F6626D-2242-4C34-83D2-02E98BEF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123AF0-EA6C-459B-B732-DB2D79C0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1CC6188-CFB6-43C2-9349-FD96859C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82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9ECF8D-844C-4207-BAFA-BADE0FBA7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426469-404D-401F-95F6-E0C98645D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895BDFE-B10E-4FAF-A15D-F4FFD9782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9061DF-27D3-42F9-9FB4-651396A7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F6BC1DC-F4E9-4874-BE0B-D6D6744D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1E5B1EA-92C7-47FC-BC38-1FAB347C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63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16B7A6-6EAC-4BBF-948C-C8D5733C1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6D5E4AE-9B2E-46CA-8717-200A217D0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93BE01-4769-4E6A-8960-83538B200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7349CE3-EA6D-4380-B1AE-193EFD616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17A502A-D4FD-4860-9BFE-4FB90CE4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B6699D3-C1D9-45F6-B369-7F88E8BA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96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2E499A-B1C5-45D5-BA03-DB7D34F1B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72902A6-0545-4C86-AEB4-D4D2026CD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818021-F016-46DF-9876-A3BF58A4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5377C4-5A91-434C-9B36-D20BBE5A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0D638BE-7E3D-4F28-AB07-F72F16CC6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65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9977926-8E4F-4CE6-A757-91CAAD5EE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4434D3B-A7EE-494D-9948-39B8B4F12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02B6CD-1749-42A2-86BD-A05BF5EA9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030530-D506-4099-A747-AB201739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CCE513-E3FF-416C-BA50-7558E370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39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E870FD-F4C7-49CF-B581-7F35094F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C936A2-3190-4A74-A7F5-9A69B38EA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E91E77-A7CC-4598-930C-DC667BE90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197651-1A0A-4FF5-B49F-690FFDD8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7301F7-4AC7-44A9-9959-6C078369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4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A6F5AD-EA4A-4DB8-8427-F2BAC2EE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6D600F0-D511-4EA6-8E66-4B74E302D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E521C7B-7A88-453B-8B33-0751D78C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60E05E-D298-4F3D-A9B1-75C011790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01BB4F-9B21-431B-8FA1-C79A9C20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3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C4698B-97E6-474E-B597-819E37C5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A650EA-3B6A-4EFF-8B9E-5975F7661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30CA183-0D2A-4ED2-9DBA-5BE63CE07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5640056-3AB9-4C72-A36D-A44812C8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A5C592-8D9A-4EFD-BDAF-004FADE0C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BF0E49-99AE-476F-BF3C-ACE56106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6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9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4459DED-C11A-4511-A847-493005395558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B541E7-5B4D-43E5-8F59-EBDE70BC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081C85-17C3-4494-ADC5-41279F506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FDFDBC3-9040-454D-921A-8EFEBEB7EFA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FA29F9-23BA-4ECB-82B3-298CF1487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0B0088F-4F61-4CA9-8363-CD4244056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83FC360-5B08-4CF4-A526-AB2CCE9F3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588615A-2070-42C4-B6D8-FBF878A10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DFECA10-3085-492F-995A-86D656093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C31F736-D24A-4001-B690-35E7524C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A27D62C-DA1D-45F4-81AB-08FB00448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BC030DF-F60C-4C5C-9AFC-1EFD8EB1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51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83FAD6-11EA-489A-A363-BEDC63A3A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D500A0-4AAC-4067-B9F1-2003436DB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3AAABCB-729C-43E9-800C-52465EA1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439AD69-049B-4695-82B6-90F26809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63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798DA06-64B5-4510-A27E-BE7B3BC5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A58C18A-6119-4890-A99B-6AEF6E5A0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A9E183-1F9C-4A45-93C6-002A250A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1FBEC2-919E-4102-894D-6DB41EC7A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4FB6738-3D94-4778-815D-9A8651015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AC02A4-B7C1-4153-BB05-1E4CDE679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CA107-8654-43C3-BF7C-DB81E0A9004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DF5F0C-3923-461E-8DC7-F30C6710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866F7A-327E-44B1-B5F8-E9DA7BB9D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hlinkClick r:id="rId15"/>
            <a:extLst>
              <a:ext uri="{FF2B5EF4-FFF2-40B4-BE49-F238E27FC236}">
                <a16:creationId xmlns:a16="http://schemas.microsoft.com/office/drawing/2014/main" xmlns="" id="{70F833F9-0231-4EE9-AFEB-F77CEF52A2B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1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3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 29">
            <a:extLst>
              <a:ext uri="{FF2B5EF4-FFF2-40B4-BE49-F238E27FC236}">
                <a16:creationId xmlns:a16="http://schemas.microsoft.com/office/drawing/2014/main" xmlns="" id="{01C009CD-FB4C-4C09-8327-31277BE0B9C8}"/>
              </a:ext>
            </a:extLst>
          </p:cNvPr>
          <p:cNvSpPr/>
          <p:nvPr/>
        </p:nvSpPr>
        <p:spPr>
          <a:xfrm>
            <a:off x="4926000" y="-36000"/>
            <a:ext cx="7131000" cy="6945297"/>
          </a:xfrm>
          <a:custGeom>
            <a:avLst/>
            <a:gdLst>
              <a:gd name="connsiteX0" fmla="*/ 1286359 w 6834753"/>
              <a:gd name="connsiteY0" fmla="*/ 30996 h 6896745"/>
              <a:gd name="connsiteX1" fmla="*/ 0 w 6834753"/>
              <a:gd name="connsiteY1" fmla="*/ 1720312 h 6896745"/>
              <a:gd name="connsiteX2" fmla="*/ 2278251 w 6834753"/>
              <a:gd name="connsiteY2" fmla="*/ 2960176 h 6896745"/>
              <a:gd name="connsiteX3" fmla="*/ 898902 w 6834753"/>
              <a:gd name="connsiteY3" fmla="*/ 3859078 h 6896745"/>
              <a:gd name="connsiteX4" fmla="*/ 4293031 w 6834753"/>
              <a:gd name="connsiteY4" fmla="*/ 6323308 h 6896745"/>
              <a:gd name="connsiteX5" fmla="*/ 4293031 w 6834753"/>
              <a:gd name="connsiteY5" fmla="*/ 6896745 h 6896745"/>
              <a:gd name="connsiteX6" fmla="*/ 6834753 w 6834753"/>
              <a:gd name="connsiteY6" fmla="*/ 6881247 h 6896745"/>
              <a:gd name="connsiteX7" fmla="*/ 6834753 w 6834753"/>
              <a:gd name="connsiteY7" fmla="*/ 0 h 6896745"/>
              <a:gd name="connsiteX8" fmla="*/ 1286359 w 6834753"/>
              <a:gd name="connsiteY8" fmla="*/ 30996 h 6896745"/>
              <a:gd name="connsiteX0" fmla="*/ 991892 w 6540286"/>
              <a:gd name="connsiteY0" fmla="*/ 30996 h 6896745"/>
              <a:gd name="connsiteX1" fmla="*/ 0 w 6540286"/>
              <a:gd name="connsiteY1" fmla="*/ 1642820 h 6896745"/>
              <a:gd name="connsiteX2" fmla="*/ 1983784 w 6540286"/>
              <a:gd name="connsiteY2" fmla="*/ 2960176 h 6896745"/>
              <a:gd name="connsiteX3" fmla="*/ 604435 w 6540286"/>
              <a:gd name="connsiteY3" fmla="*/ 3859078 h 6896745"/>
              <a:gd name="connsiteX4" fmla="*/ 3998564 w 6540286"/>
              <a:gd name="connsiteY4" fmla="*/ 6323308 h 6896745"/>
              <a:gd name="connsiteX5" fmla="*/ 3998564 w 6540286"/>
              <a:gd name="connsiteY5" fmla="*/ 6896745 h 6896745"/>
              <a:gd name="connsiteX6" fmla="*/ 6540286 w 6540286"/>
              <a:gd name="connsiteY6" fmla="*/ 6881247 h 6896745"/>
              <a:gd name="connsiteX7" fmla="*/ 6540286 w 6540286"/>
              <a:gd name="connsiteY7" fmla="*/ 0 h 6896745"/>
              <a:gd name="connsiteX8" fmla="*/ 991892 w 6540286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520581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684934 w 6233328"/>
              <a:gd name="connsiteY0" fmla="*/ 30996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30996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622942 w 6233328"/>
              <a:gd name="connsiteY3" fmla="*/ 4355024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828899 w 5850350"/>
              <a:gd name="connsiteY2" fmla="*/ 29601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1324199 w 5850350"/>
              <a:gd name="connsiteY2" fmla="*/ 27696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267932 w 5878318"/>
              <a:gd name="connsiteY3" fmla="*/ 437407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2593646 w 5878318"/>
              <a:gd name="connsiteY4" fmla="*/ 63804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59364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38409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563367 w 5878318"/>
              <a:gd name="connsiteY4" fmla="*/ 565785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64867 w 5878318"/>
              <a:gd name="connsiteY2" fmla="*/ 27633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05905 w 5911491"/>
              <a:gd name="connsiteY3" fmla="*/ 4431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94805 w 5911491"/>
              <a:gd name="connsiteY3" fmla="*/ 431057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1491" h="6900297">
                <a:moveTo>
                  <a:pt x="267847" y="0"/>
                </a:moveTo>
                <a:cubicBezTo>
                  <a:pt x="-62784" y="537275"/>
                  <a:pt x="-10908" y="771686"/>
                  <a:pt x="30421" y="1107483"/>
                </a:cubicBezTo>
                <a:cubicBezTo>
                  <a:pt x="102746" y="1686086"/>
                  <a:pt x="1315383" y="1859258"/>
                  <a:pt x="1398040" y="2763326"/>
                </a:cubicBezTo>
                <a:cubicBezTo>
                  <a:pt x="1480697" y="3667394"/>
                  <a:pt x="819922" y="3546637"/>
                  <a:pt x="669405" y="4304224"/>
                </a:cubicBezTo>
                <a:cubicBezTo>
                  <a:pt x="518888" y="5061811"/>
                  <a:pt x="669296" y="5447278"/>
                  <a:pt x="1231540" y="5778500"/>
                </a:cubicBezTo>
                <a:cubicBezTo>
                  <a:pt x="1857284" y="6122422"/>
                  <a:pt x="2118819" y="6024212"/>
                  <a:pt x="2417269" y="6380458"/>
                </a:cubicBezTo>
                <a:cubicBezTo>
                  <a:pt x="2715719" y="6736704"/>
                  <a:pt x="2671269" y="6711949"/>
                  <a:pt x="2798269" y="6877695"/>
                </a:cubicBezTo>
                <a:lnTo>
                  <a:pt x="5911491" y="6900297"/>
                </a:lnTo>
                <a:lnTo>
                  <a:pt x="5911491" y="19050"/>
                </a:lnTo>
                <a:lnTo>
                  <a:pt x="267847" y="0"/>
                </a:lnTo>
                <a:close/>
              </a:path>
            </a:pathLst>
          </a:custGeom>
          <a:solidFill>
            <a:schemeClr val="accent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xmlns="" id="{0457E147-2F53-48D4-8F04-C3F1502156C3}"/>
              </a:ext>
            </a:extLst>
          </p:cNvPr>
          <p:cNvSpPr/>
          <p:nvPr/>
        </p:nvSpPr>
        <p:spPr>
          <a:xfrm>
            <a:off x="5061000" y="0"/>
            <a:ext cx="7131000" cy="6900297"/>
          </a:xfrm>
          <a:custGeom>
            <a:avLst/>
            <a:gdLst>
              <a:gd name="connsiteX0" fmla="*/ 1286359 w 6834753"/>
              <a:gd name="connsiteY0" fmla="*/ 30996 h 6896745"/>
              <a:gd name="connsiteX1" fmla="*/ 0 w 6834753"/>
              <a:gd name="connsiteY1" fmla="*/ 1720312 h 6896745"/>
              <a:gd name="connsiteX2" fmla="*/ 2278251 w 6834753"/>
              <a:gd name="connsiteY2" fmla="*/ 2960176 h 6896745"/>
              <a:gd name="connsiteX3" fmla="*/ 898902 w 6834753"/>
              <a:gd name="connsiteY3" fmla="*/ 3859078 h 6896745"/>
              <a:gd name="connsiteX4" fmla="*/ 4293031 w 6834753"/>
              <a:gd name="connsiteY4" fmla="*/ 6323308 h 6896745"/>
              <a:gd name="connsiteX5" fmla="*/ 4293031 w 6834753"/>
              <a:gd name="connsiteY5" fmla="*/ 6896745 h 6896745"/>
              <a:gd name="connsiteX6" fmla="*/ 6834753 w 6834753"/>
              <a:gd name="connsiteY6" fmla="*/ 6881247 h 6896745"/>
              <a:gd name="connsiteX7" fmla="*/ 6834753 w 6834753"/>
              <a:gd name="connsiteY7" fmla="*/ 0 h 6896745"/>
              <a:gd name="connsiteX8" fmla="*/ 1286359 w 6834753"/>
              <a:gd name="connsiteY8" fmla="*/ 30996 h 6896745"/>
              <a:gd name="connsiteX0" fmla="*/ 991892 w 6540286"/>
              <a:gd name="connsiteY0" fmla="*/ 30996 h 6896745"/>
              <a:gd name="connsiteX1" fmla="*/ 0 w 6540286"/>
              <a:gd name="connsiteY1" fmla="*/ 1642820 h 6896745"/>
              <a:gd name="connsiteX2" fmla="*/ 1983784 w 6540286"/>
              <a:gd name="connsiteY2" fmla="*/ 2960176 h 6896745"/>
              <a:gd name="connsiteX3" fmla="*/ 604435 w 6540286"/>
              <a:gd name="connsiteY3" fmla="*/ 3859078 h 6896745"/>
              <a:gd name="connsiteX4" fmla="*/ 3998564 w 6540286"/>
              <a:gd name="connsiteY4" fmla="*/ 6323308 h 6896745"/>
              <a:gd name="connsiteX5" fmla="*/ 3998564 w 6540286"/>
              <a:gd name="connsiteY5" fmla="*/ 6896745 h 6896745"/>
              <a:gd name="connsiteX6" fmla="*/ 6540286 w 6540286"/>
              <a:gd name="connsiteY6" fmla="*/ 6881247 h 6896745"/>
              <a:gd name="connsiteX7" fmla="*/ 6540286 w 6540286"/>
              <a:gd name="connsiteY7" fmla="*/ 0 h 6896745"/>
              <a:gd name="connsiteX8" fmla="*/ 991892 w 6540286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520581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684934 w 6233328"/>
              <a:gd name="connsiteY0" fmla="*/ 30996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30996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622942 w 6233328"/>
              <a:gd name="connsiteY3" fmla="*/ 4355024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828899 w 5850350"/>
              <a:gd name="connsiteY2" fmla="*/ 29601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1324199 w 5850350"/>
              <a:gd name="connsiteY2" fmla="*/ 27696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267932 w 5878318"/>
              <a:gd name="connsiteY3" fmla="*/ 437407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2593646 w 5878318"/>
              <a:gd name="connsiteY4" fmla="*/ 63804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59364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38409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563367 w 5878318"/>
              <a:gd name="connsiteY4" fmla="*/ 565785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64867 w 5878318"/>
              <a:gd name="connsiteY2" fmla="*/ 27633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05905 w 5911491"/>
              <a:gd name="connsiteY3" fmla="*/ 4431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94805 w 5911491"/>
              <a:gd name="connsiteY3" fmla="*/ 431057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1491" h="6900297">
                <a:moveTo>
                  <a:pt x="267847" y="0"/>
                </a:moveTo>
                <a:cubicBezTo>
                  <a:pt x="-62784" y="537275"/>
                  <a:pt x="-10908" y="771686"/>
                  <a:pt x="30421" y="1107483"/>
                </a:cubicBezTo>
                <a:cubicBezTo>
                  <a:pt x="102746" y="1686086"/>
                  <a:pt x="1315383" y="1859258"/>
                  <a:pt x="1398040" y="2763326"/>
                </a:cubicBezTo>
                <a:cubicBezTo>
                  <a:pt x="1480697" y="3667394"/>
                  <a:pt x="819922" y="3546637"/>
                  <a:pt x="669405" y="4304224"/>
                </a:cubicBezTo>
                <a:cubicBezTo>
                  <a:pt x="518888" y="5061811"/>
                  <a:pt x="669296" y="5447278"/>
                  <a:pt x="1231540" y="5778500"/>
                </a:cubicBezTo>
                <a:cubicBezTo>
                  <a:pt x="1857284" y="6122422"/>
                  <a:pt x="2118819" y="6024212"/>
                  <a:pt x="2417269" y="6380458"/>
                </a:cubicBezTo>
                <a:cubicBezTo>
                  <a:pt x="2715719" y="6736704"/>
                  <a:pt x="2671269" y="6711949"/>
                  <a:pt x="2798269" y="6877695"/>
                </a:cubicBezTo>
                <a:lnTo>
                  <a:pt x="5911491" y="6900297"/>
                </a:lnTo>
                <a:lnTo>
                  <a:pt x="5911491" y="19050"/>
                </a:lnTo>
                <a:lnTo>
                  <a:pt x="2678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B72969-8567-490C-A9E2-92C86A6A4966}"/>
              </a:ext>
            </a:extLst>
          </p:cNvPr>
          <p:cNvSpPr txBox="1"/>
          <p:nvPr/>
        </p:nvSpPr>
        <p:spPr>
          <a:xfrm>
            <a:off x="-11090" y="2110764"/>
            <a:ext cx="5884495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k-KZ" sz="2600" b="1" dirty="0" smtClean="0">
                <a:solidFill>
                  <a:srgbClr val="002060"/>
                </a:solidFill>
                <a:latin typeface="inherit"/>
              </a:rPr>
              <a:t>2023-2024 </a:t>
            </a:r>
            <a:r>
              <a:rPr lang="kk-KZ" sz="2600" b="1" dirty="0" smtClean="0">
                <a:solidFill>
                  <a:srgbClr val="002060"/>
                </a:solidFill>
                <a:latin typeface="inherit"/>
              </a:rPr>
              <a:t>ОҚУ ЖЫЛЫНДА </a:t>
            </a:r>
          </a:p>
          <a:p>
            <a:pPr algn="ctr">
              <a:lnSpc>
                <a:spcPct val="150000"/>
              </a:lnSpc>
            </a:pPr>
            <a:r>
              <a:rPr lang="kk-KZ" sz="2600" b="1" dirty="0" smtClean="0">
                <a:solidFill>
                  <a:srgbClr val="002060"/>
                </a:solidFill>
                <a:latin typeface="inherit"/>
              </a:rPr>
              <a:t>МЕКТЕП ФОРМАСЫНА ҚАТЫСТЫ </a:t>
            </a:r>
          </a:p>
          <a:p>
            <a:pPr algn="ctr">
              <a:lnSpc>
                <a:spcPct val="150000"/>
              </a:lnSpc>
            </a:pPr>
            <a:r>
              <a:rPr lang="kk-KZ" sz="2600" b="1" dirty="0" smtClean="0">
                <a:solidFill>
                  <a:srgbClr val="002060"/>
                </a:solidFill>
                <a:latin typeface="inherit"/>
              </a:rPr>
              <a:t>СҰРАҚТАРДЫ ТАЛҚЫЛАУ </a:t>
            </a:r>
            <a:endParaRPr lang="ru-RU" sz="2600" b="1" dirty="0">
              <a:solidFill>
                <a:srgbClr val="002060"/>
              </a:solidFill>
              <a:effectLst/>
              <a:latin typeface="inheri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091CEF1-B026-4460-85DB-E6E27091DDEE}"/>
              </a:ext>
            </a:extLst>
          </p:cNvPr>
          <p:cNvSpPr/>
          <p:nvPr/>
        </p:nvSpPr>
        <p:spPr>
          <a:xfrm>
            <a:off x="3981000" y="1539000"/>
            <a:ext cx="450000" cy="270000"/>
          </a:xfrm>
          <a:prstGeom prst="rect">
            <a:avLst/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xmlns="" id="{F7329957-12D8-4A21-80E0-F51EBF1576DE}"/>
              </a:ext>
            </a:extLst>
          </p:cNvPr>
          <p:cNvSpPr/>
          <p:nvPr/>
        </p:nvSpPr>
        <p:spPr>
          <a:xfrm>
            <a:off x="4791000" y="1989000"/>
            <a:ext cx="336207" cy="315000"/>
          </a:xfrm>
          <a:prstGeom prst="triangle">
            <a:avLst/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E07C3386-8F08-4520-8F57-561F8005391A}"/>
              </a:ext>
            </a:extLst>
          </p:cNvPr>
          <p:cNvSpPr/>
          <p:nvPr/>
        </p:nvSpPr>
        <p:spPr>
          <a:xfrm>
            <a:off x="4457793" y="858600"/>
            <a:ext cx="270000" cy="270000"/>
          </a:xfrm>
          <a:prstGeom prst="ellipse">
            <a:avLst/>
          </a:prstGeom>
          <a:solidFill>
            <a:schemeClr val="accent4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A6715CEE-6A13-49AC-9537-D9425C1C1BD6}"/>
              </a:ext>
            </a:extLst>
          </p:cNvPr>
          <p:cNvSpPr/>
          <p:nvPr/>
        </p:nvSpPr>
        <p:spPr>
          <a:xfrm rot="1483570">
            <a:off x="3799454" y="1227863"/>
            <a:ext cx="908160" cy="151723"/>
          </a:xfrm>
          <a:custGeom>
            <a:avLst/>
            <a:gdLst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85310"/>
              <a:gd name="connsiteX1" fmla="*/ 739140 w 4335780"/>
              <a:gd name="connsiteY1" fmla="*/ 0 h 785310"/>
              <a:gd name="connsiteX2" fmla="*/ 1432560 w 4335780"/>
              <a:gd name="connsiteY2" fmla="*/ 731520 h 785310"/>
              <a:gd name="connsiteX3" fmla="*/ 2179320 w 4335780"/>
              <a:gd name="connsiteY3" fmla="*/ 15240 h 785310"/>
              <a:gd name="connsiteX4" fmla="*/ 2880360 w 4335780"/>
              <a:gd name="connsiteY4" fmla="*/ 746760 h 785310"/>
              <a:gd name="connsiteX5" fmla="*/ 3611880 w 4335780"/>
              <a:gd name="connsiteY5" fmla="*/ 22860 h 785310"/>
              <a:gd name="connsiteX6" fmla="*/ 4335780 w 4335780"/>
              <a:gd name="connsiteY6" fmla="*/ 754380 h 785310"/>
              <a:gd name="connsiteX0" fmla="*/ 0 w 4335780"/>
              <a:gd name="connsiteY0" fmla="*/ 756950 h 810740"/>
              <a:gd name="connsiteX1" fmla="*/ 739140 w 4335780"/>
              <a:gd name="connsiteY1" fmla="*/ 25430 h 810740"/>
              <a:gd name="connsiteX2" fmla="*/ 1432560 w 4335780"/>
              <a:gd name="connsiteY2" fmla="*/ 756950 h 810740"/>
              <a:gd name="connsiteX3" fmla="*/ 2179320 w 4335780"/>
              <a:gd name="connsiteY3" fmla="*/ 40670 h 810740"/>
              <a:gd name="connsiteX4" fmla="*/ 2880360 w 4335780"/>
              <a:gd name="connsiteY4" fmla="*/ 772190 h 810740"/>
              <a:gd name="connsiteX5" fmla="*/ 3611880 w 4335780"/>
              <a:gd name="connsiteY5" fmla="*/ 48290 h 810740"/>
              <a:gd name="connsiteX6" fmla="*/ 4335780 w 4335780"/>
              <a:gd name="connsiteY6" fmla="*/ 779810 h 8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80" h="810740">
                <a:moveTo>
                  <a:pt x="0" y="756950"/>
                </a:moveTo>
                <a:cubicBezTo>
                  <a:pt x="246380" y="513110"/>
                  <a:pt x="500380" y="25430"/>
                  <a:pt x="739140" y="25430"/>
                </a:cubicBezTo>
                <a:cubicBezTo>
                  <a:pt x="977900" y="25430"/>
                  <a:pt x="1192530" y="754410"/>
                  <a:pt x="1432560" y="756950"/>
                </a:cubicBezTo>
                <a:cubicBezTo>
                  <a:pt x="1672590" y="759490"/>
                  <a:pt x="1938020" y="38130"/>
                  <a:pt x="2179320" y="40670"/>
                </a:cubicBezTo>
                <a:cubicBezTo>
                  <a:pt x="2420620" y="43210"/>
                  <a:pt x="2636520" y="1013490"/>
                  <a:pt x="2880360" y="772190"/>
                </a:cubicBezTo>
                <a:lnTo>
                  <a:pt x="3611880" y="48290"/>
                </a:lnTo>
                <a:cubicBezTo>
                  <a:pt x="3855720" y="-193010"/>
                  <a:pt x="4094480" y="535970"/>
                  <a:pt x="4335780" y="7798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F317B666-44C3-4487-A0DF-D5A5852ABDCE}"/>
              </a:ext>
            </a:extLst>
          </p:cNvPr>
          <p:cNvSpPr/>
          <p:nvPr/>
        </p:nvSpPr>
        <p:spPr>
          <a:xfrm rot="16531375">
            <a:off x="5927708" y="2687410"/>
            <a:ext cx="908160" cy="151723"/>
          </a:xfrm>
          <a:custGeom>
            <a:avLst/>
            <a:gdLst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85310"/>
              <a:gd name="connsiteX1" fmla="*/ 739140 w 4335780"/>
              <a:gd name="connsiteY1" fmla="*/ 0 h 785310"/>
              <a:gd name="connsiteX2" fmla="*/ 1432560 w 4335780"/>
              <a:gd name="connsiteY2" fmla="*/ 731520 h 785310"/>
              <a:gd name="connsiteX3" fmla="*/ 2179320 w 4335780"/>
              <a:gd name="connsiteY3" fmla="*/ 15240 h 785310"/>
              <a:gd name="connsiteX4" fmla="*/ 2880360 w 4335780"/>
              <a:gd name="connsiteY4" fmla="*/ 746760 h 785310"/>
              <a:gd name="connsiteX5" fmla="*/ 3611880 w 4335780"/>
              <a:gd name="connsiteY5" fmla="*/ 22860 h 785310"/>
              <a:gd name="connsiteX6" fmla="*/ 4335780 w 4335780"/>
              <a:gd name="connsiteY6" fmla="*/ 754380 h 785310"/>
              <a:gd name="connsiteX0" fmla="*/ 0 w 4335780"/>
              <a:gd name="connsiteY0" fmla="*/ 756950 h 810740"/>
              <a:gd name="connsiteX1" fmla="*/ 739140 w 4335780"/>
              <a:gd name="connsiteY1" fmla="*/ 25430 h 810740"/>
              <a:gd name="connsiteX2" fmla="*/ 1432560 w 4335780"/>
              <a:gd name="connsiteY2" fmla="*/ 756950 h 810740"/>
              <a:gd name="connsiteX3" fmla="*/ 2179320 w 4335780"/>
              <a:gd name="connsiteY3" fmla="*/ 40670 h 810740"/>
              <a:gd name="connsiteX4" fmla="*/ 2880360 w 4335780"/>
              <a:gd name="connsiteY4" fmla="*/ 772190 h 810740"/>
              <a:gd name="connsiteX5" fmla="*/ 3611880 w 4335780"/>
              <a:gd name="connsiteY5" fmla="*/ 48290 h 810740"/>
              <a:gd name="connsiteX6" fmla="*/ 4335780 w 4335780"/>
              <a:gd name="connsiteY6" fmla="*/ 779810 h 8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80" h="810740">
                <a:moveTo>
                  <a:pt x="0" y="756950"/>
                </a:moveTo>
                <a:cubicBezTo>
                  <a:pt x="246380" y="513110"/>
                  <a:pt x="500380" y="25430"/>
                  <a:pt x="739140" y="25430"/>
                </a:cubicBezTo>
                <a:cubicBezTo>
                  <a:pt x="977900" y="25430"/>
                  <a:pt x="1192530" y="754410"/>
                  <a:pt x="1432560" y="756950"/>
                </a:cubicBezTo>
                <a:cubicBezTo>
                  <a:pt x="1672590" y="759490"/>
                  <a:pt x="1938020" y="38130"/>
                  <a:pt x="2179320" y="40670"/>
                </a:cubicBezTo>
                <a:cubicBezTo>
                  <a:pt x="2420620" y="43210"/>
                  <a:pt x="2636520" y="1013490"/>
                  <a:pt x="2880360" y="772190"/>
                </a:cubicBezTo>
                <a:lnTo>
                  <a:pt x="3611880" y="48290"/>
                </a:lnTo>
                <a:cubicBezTo>
                  <a:pt x="3855720" y="-193010"/>
                  <a:pt x="4094480" y="535970"/>
                  <a:pt x="4335780" y="77981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:a16="http://schemas.microsoft.com/office/drawing/2014/main" xmlns="" id="{90269D15-39A6-44D5-A69F-0D6D88177B66}"/>
              </a:ext>
            </a:extLst>
          </p:cNvPr>
          <p:cNvSpPr/>
          <p:nvPr/>
        </p:nvSpPr>
        <p:spPr>
          <a:xfrm>
            <a:off x="5589789" y="2349000"/>
            <a:ext cx="146211" cy="136988"/>
          </a:xfrm>
          <a:prstGeom prst="triangle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xmlns="" id="{EA72F473-C12A-41E5-A556-4A27F0BB46D6}"/>
              </a:ext>
            </a:extLst>
          </p:cNvPr>
          <p:cNvSpPr/>
          <p:nvPr/>
        </p:nvSpPr>
        <p:spPr>
          <a:xfrm>
            <a:off x="5376000" y="4015615"/>
            <a:ext cx="238424" cy="223385"/>
          </a:xfrm>
          <a:prstGeom prst="triangle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00" y="-36000"/>
            <a:ext cx="8481000" cy="69452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0B72969-8567-490C-A9E2-92C86A6A4966}"/>
              </a:ext>
            </a:extLst>
          </p:cNvPr>
          <p:cNvSpPr txBox="1"/>
          <p:nvPr/>
        </p:nvSpPr>
        <p:spPr>
          <a:xfrm>
            <a:off x="224507" y="4402865"/>
            <a:ext cx="5663858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k-KZ" sz="2600" b="1" dirty="0" smtClean="0">
                <a:solidFill>
                  <a:srgbClr val="002060"/>
                </a:solidFill>
                <a:latin typeface="inherit"/>
              </a:rPr>
              <a:t>ОТВЕТЫ НА ВОПРОСЫ О </a:t>
            </a:r>
          </a:p>
          <a:p>
            <a:pPr algn="ctr">
              <a:lnSpc>
                <a:spcPct val="150000"/>
              </a:lnSpc>
            </a:pPr>
            <a:r>
              <a:rPr lang="kk-KZ" sz="2600" b="1" dirty="0" smtClean="0">
                <a:solidFill>
                  <a:srgbClr val="002060"/>
                </a:solidFill>
                <a:latin typeface="inherit"/>
              </a:rPr>
              <a:t>ШКОЛЬНОЙ ФОРМЕ В </a:t>
            </a:r>
            <a:r>
              <a:rPr lang="kk-KZ" sz="2600" b="1" dirty="0" smtClean="0">
                <a:solidFill>
                  <a:srgbClr val="002060"/>
                </a:solidFill>
                <a:latin typeface="inherit"/>
              </a:rPr>
              <a:t>2023-2024 </a:t>
            </a:r>
          </a:p>
          <a:p>
            <a:pPr algn="ctr">
              <a:lnSpc>
                <a:spcPct val="150000"/>
              </a:lnSpc>
            </a:pPr>
            <a:r>
              <a:rPr lang="kk-KZ" sz="2600" b="1" dirty="0" smtClean="0">
                <a:solidFill>
                  <a:srgbClr val="002060"/>
                </a:solidFill>
                <a:effectLst/>
                <a:latin typeface="inherit"/>
              </a:rPr>
              <a:t>УЧЕБНОМ ГОДУ</a:t>
            </a:r>
            <a:endParaRPr lang="ru-RU" sz="2600" b="1" dirty="0">
              <a:solidFill>
                <a:srgbClr val="002060"/>
              </a:solidFill>
              <a:effectLst/>
              <a:latin typeface="inheri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404" y="151062"/>
            <a:ext cx="2622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«Чапаев ЖОББМ» КММ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4833" y="483712"/>
            <a:ext cx="2486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КГУ «Чапаевская ОШ»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43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трелка: вправо 7">
            <a:extLst>
              <a:ext uri="{FF2B5EF4-FFF2-40B4-BE49-F238E27FC236}">
                <a16:creationId xmlns:a16="http://schemas.microsoft.com/office/drawing/2014/main" xmlns="" id="{A48C154C-3FA4-4335-B0FB-7F236377D726}"/>
              </a:ext>
            </a:extLst>
          </p:cNvPr>
          <p:cNvSpPr/>
          <p:nvPr/>
        </p:nvSpPr>
        <p:spPr>
          <a:xfrm>
            <a:off x="5244753" y="4010839"/>
            <a:ext cx="2381247" cy="602088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76116" y="4236564"/>
            <a:ext cx="5416226" cy="182101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Форманы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ата-аналар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1600" b="1" dirty="0" smtClean="0">
                <a:solidFill>
                  <a:srgbClr val="002060"/>
                </a:solidFill>
                <a:latin typeface="inherit"/>
              </a:rPr>
              <a:t>    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өздері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таңдайды</a:t>
            </a:r>
            <a:r>
              <a:rPr lang="ru-RU" altLang="ru-RU" sz="1600" b="1" dirty="0" smtClean="0">
                <a:solidFill>
                  <a:srgbClr val="002060"/>
                </a:solidFill>
                <a:latin typeface="inherit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және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1600" b="1" dirty="0">
                <a:solidFill>
                  <a:srgbClr val="002060"/>
                </a:solidFill>
                <a:latin typeface="inherit"/>
              </a:rPr>
              <a:t> </a:t>
            </a:r>
            <a:r>
              <a:rPr lang="ru-RU" altLang="ru-RU" sz="1600" b="1" dirty="0" smtClean="0">
                <a:solidFill>
                  <a:srgbClr val="002060"/>
                </a:solidFill>
                <a:latin typeface="inherit"/>
              </a:rPr>
              <a:t>   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сатып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алады</a:t>
            </a:r>
            <a:r>
              <a:rPr lang="ru-RU" altLang="ru-RU" sz="1600" b="1" dirty="0" smtClean="0">
                <a:solidFill>
                  <a:srgbClr val="002060"/>
                </a:solidFill>
                <a:latin typeface="inherit"/>
              </a:rPr>
              <a:t>/родители сами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1600" b="1" dirty="0">
                <a:solidFill>
                  <a:srgbClr val="002060"/>
                </a:solidFill>
                <a:latin typeface="inherit"/>
              </a:rPr>
              <a:t> </a:t>
            </a:r>
            <a:r>
              <a:rPr lang="ru-RU" altLang="ru-RU" sz="1600" b="1" dirty="0" smtClean="0">
                <a:solidFill>
                  <a:srgbClr val="002060"/>
                </a:solidFill>
                <a:latin typeface="inherit"/>
              </a:rPr>
              <a:t>    выбирают и покупают форму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inheri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    </a:t>
            </a:r>
            <a:r>
              <a:rPr lang="ru-RU" altLang="ru-RU" sz="1600" b="1" dirty="0" err="1" smtClean="0">
                <a:solidFill>
                  <a:srgbClr val="002060"/>
                </a:solidFill>
                <a:latin typeface="inherit"/>
              </a:rPr>
              <a:t>Бі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рақ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ол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келесі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талаптарға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сай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болуы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керек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/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     но форма должна соответствовать требованиям: 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inherit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V="1">
            <a:off x="-24000" y="954000"/>
            <a:ext cx="974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87089419-7EA6-47EC-86E9-7A8B61AAE3BE}"/>
              </a:ext>
            </a:extLst>
          </p:cNvPr>
          <p:cNvSpPr/>
          <p:nvPr/>
        </p:nvSpPr>
        <p:spPr>
          <a:xfrm rot="2689455">
            <a:off x="4737124" y="4006099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33596" y="1085797"/>
            <a:ext cx="5524526" cy="16363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1" dirty="0" err="1" smtClean="0">
                <a:solidFill>
                  <a:srgbClr val="002060"/>
                </a:solidFill>
                <a:latin typeface="inherit"/>
              </a:rPr>
              <a:t>Ұ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лдар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 мен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қыздарға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арналған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мектеп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формасы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1" dirty="0" err="1">
                <a:solidFill>
                  <a:srgbClr val="002060"/>
                </a:solidFill>
                <a:latin typeface="inherit"/>
              </a:rPr>
              <a:t>н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егізінен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барлық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мемлекеттік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мектептерде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қою</a:t>
            </a:r>
            <a:r>
              <a:rPr kumimoji="0" lang="ru-RU" alt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 </a:t>
            </a:r>
            <a:r>
              <a:rPr kumimoji="0" lang="ru-RU" altLang="ru-RU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көк</a:t>
            </a:r>
            <a:r>
              <a:rPr kumimoji="0" lang="ru-RU" alt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 </a:t>
            </a:r>
            <a:r>
              <a:rPr kumimoji="0" lang="ru-RU" altLang="ru-RU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түсті</a:t>
            </a:r>
            <a:r>
              <a:rPr kumimoji="0" lang="ru-RU" alt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ru-RU" altLang="ru-RU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b="1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Во всех государственных школах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b="1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страны школьная форма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altLang="ru-RU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Темно – синего </a:t>
            </a:r>
            <a:r>
              <a:rPr lang="kk-KZ" altLang="ru-RU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цвета</a:t>
            </a:r>
            <a:endParaRPr kumimoji="0" lang="ru-RU" altLang="ru-RU" b="1" i="0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282223" y="2808997"/>
            <a:ext cx="6992876" cy="14516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inherit"/>
              </a:rPr>
              <a:t>-  Жеке </a:t>
            </a:r>
            <a:r>
              <a:rPr lang="ru-RU" sz="1600" b="1" dirty="0" err="1">
                <a:solidFill>
                  <a:srgbClr val="002060"/>
                </a:solidFill>
                <a:latin typeface="inherit"/>
              </a:rPr>
              <a:t>мектептерде</a:t>
            </a:r>
            <a:r>
              <a:rPr lang="ru-RU" sz="1600" b="1" dirty="0">
                <a:solidFill>
                  <a:srgbClr val="002060"/>
                </a:solidFill>
                <a:latin typeface="inherit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inherit"/>
              </a:rPr>
              <a:t>мектеп</a:t>
            </a:r>
            <a:r>
              <a:rPr lang="ru-RU" sz="1600" b="1" dirty="0">
                <a:solidFill>
                  <a:srgbClr val="002060"/>
                </a:solidFill>
                <a:latin typeface="inherit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inherit"/>
              </a:rPr>
              <a:t>формасының</a:t>
            </a:r>
            <a:r>
              <a:rPr lang="ru-RU" sz="1600" b="1" dirty="0">
                <a:solidFill>
                  <a:srgbClr val="002060"/>
                </a:solidFill>
                <a:latin typeface="inherit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inherit"/>
              </a:rPr>
              <a:t>өзіндік</a:t>
            </a:r>
            <a:r>
              <a:rPr lang="ru-RU" sz="1600" b="1" dirty="0">
                <a:solidFill>
                  <a:srgbClr val="002060"/>
                </a:solidFill>
                <a:latin typeface="inherit"/>
              </a:rPr>
              <a:t> дизайны </a:t>
            </a:r>
            <a:endParaRPr lang="ru-RU" sz="1600" b="1" dirty="0" smtClean="0">
              <a:solidFill>
                <a:srgbClr val="002060"/>
              </a:solidFill>
              <a:latin typeface="inheri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inherit"/>
              </a:rPr>
              <a:t>   </a:t>
            </a:r>
            <a:r>
              <a:rPr lang="ru-RU" sz="1600" b="1" dirty="0" err="1" smtClean="0">
                <a:solidFill>
                  <a:srgbClr val="002060"/>
                </a:solidFill>
                <a:latin typeface="inherit"/>
              </a:rPr>
              <a:t>болуы</a:t>
            </a:r>
            <a:r>
              <a:rPr lang="ru-RU" sz="1600" b="1" dirty="0" smtClean="0">
                <a:solidFill>
                  <a:srgbClr val="002060"/>
                </a:solidFill>
                <a:latin typeface="inherit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inherit"/>
              </a:rPr>
              <a:t>мүмкін</a:t>
            </a:r>
            <a:r>
              <a:rPr lang="ru-RU" sz="1600" b="1" dirty="0" smtClean="0">
                <a:solidFill>
                  <a:srgbClr val="002060"/>
                </a:solidFill>
                <a:latin typeface="inherit"/>
              </a:rPr>
              <a:t>/ В частных  школах возможен собственный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inherit"/>
              </a:rPr>
              <a:t>дизайн</a:t>
            </a:r>
            <a:endParaRPr lang="ru-RU" sz="1600" b="1" dirty="0">
              <a:solidFill>
                <a:srgbClr val="002060"/>
              </a:solidFill>
              <a:latin typeface="inheri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2060"/>
              </a:solidFill>
              <a:latin typeface="inherit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b="1" dirty="0" err="1" smtClean="0">
                <a:solidFill>
                  <a:srgbClr val="002060"/>
                </a:solidFill>
                <a:latin typeface="inherit"/>
              </a:rPr>
              <a:t>Мектепте</a:t>
            </a:r>
            <a:r>
              <a:rPr lang="ru-RU" sz="1600" b="1" dirty="0" smtClean="0">
                <a:solidFill>
                  <a:srgbClr val="002060"/>
                </a:solidFill>
                <a:latin typeface="inherit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inherit"/>
              </a:rPr>
              <a:t>бірыңғай</a:t>
            </a:r>
            <a:r>
              <a:rPr lang="ru-RU" sz="1600" b="1" dirty="0" smtClean="0">
                <a:solidFill>
                  <a:srgbClr val="002060"/>
                </a:solidFill>
                <a:latin typeface="inherit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inherit"/>
              </a:rPr>
              <a:t>форма кию </a:t>
            </a:r>
            <a:r>
              <a:rPr lang="ru-RU" sz="1600" b="1" dirty="0" err="1" smtClean="0">
                <a:solidFill>
                  <a:srgbClr val="002060"/>
                </a:solidFill>
                <a:latin typeface="inherit"/>
              </a:rPr>
              <a:t>міндетті</a:t>
            </a:r>
            <a:r>
              <a:rPr lang="ru-RU" sz="1600" b="1" dirty="0" smtClean="0">
                <a:solidFill>
                  <a:srgbClr val="002060"/>
                </a:solidFill>
                <a:latin typeface="inherit"/>
              </a:rPr>
              <a:t>/Единая школьная форма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inherit"/>
              </a:rPr>
              <a:t>обязательна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inherit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256419" y="6444000"/>
            <a:ext cx="9793194" cy="28213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rgbClr val="002060"/>
                </a:solidFill>
                <a:latin typeface="inherit"/>
              </a:rPr>
              <a:t>Міндетті</a:t>
            </a:r>
            <a:r>
              <a:rPr lang="ru-RU" sz="2000" b="1" dirty="0" smtClean="0">
                <a:solidFill>
                  <a:srgbClr val="002060"/>
                </a:solidFill>
                <a:latin typeface="inherit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inherit"/>
              </a:rPr>
              <a:t>мектеп</a:t>
            </a:r>
            <a:r>
              <a:rPr lang="ru-RU" sz="2000" b="1" dirty="0">
                <a:solidFill>
                  <a:srgbClr val="002060"/>
                </a:solidFill>
                <a:latin typeface="inherit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inherit"/>
              </a:rPr>
              <a:t>формасы</a:t>
            </a:r>
            <a:r>
              <a:rPr lang="ru-RU" sz="2000" b="1" dirty="0" smtClean="0">
                <a:solidFill>
                  <a:srgbClr val="002060"/>
                </a:solidFill>
                <a:latin typeface="inherit"/>
              </a:rPr>
              <a:t>: </a:t>
            </a:r>
            <a:r>
              <a:rPr lang="ru-RU" sz="2000" b="1" dirty="0" err="1" smtClean="0">
                <a:solidFill>
                  <a:srgbClr val="002060"/>
                </a:solidFill>
                <a:latin typeface="inherit"/>
              </a:rPr>
              <a:t>күнделікті</a:t>
            </a:r>
            <a:r>
              <a:rPr lang="ru-RU" sz="2000" b="1" dirty="0">
                <a:solidFill>
                  <a:srgbClr val="002060"/>
                </a:solidFill>
                <a:latin typeface="inherit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inherit"/>
              </a:rPr>
              <a:t>ресми</a:t>
            </a:r>
            <a:r>
              <a:rPr lang="ru-RU" sz="2000" b="1" dirty="0">
                <a:solidFill>
                  <a:srgbClr val="002060"/>
                </a:solidFill>
                <a:latin typeface="inherit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inherit"/>
              </a:rPr>
              <a:t>және</a:t>
            </a:r>
            <a:r>
              <a:rPr lang="ru-RU" sz="2000" b="1" dirty="0">
                <a:solidFill>
                  <a:srgbClr val="002060"/>
                </a:solidFill>
                <a:latin typeface="inherit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inherit"/>
              </a:rPr>
              <a:t>спорттық</a:t>
            </a:r>
            <a:r>
              <a:rPr lang="ru-RU" sz="2000" b="1" dirty="0">
                <a:solidFill>
                  <a:srgbClr val="002060"/>
                </a:solidFill>
                <a:latin typeface="inherit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inherit"/>
              </a:rPr>
              <a:t>болып</a:t>
            </a:r>
            <a:r>
              <a:rPr lang="ru-RU" sz="2000" b="1" dirty="0">
                <a:solidFill>
                  <a:srgbClr val="002060"/>
                </a:solidFill>
                <a:latin typeface="inherit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inherit"/>
              </a:rPr>
              <a:t>бөлінеді</a:t>
            </a:r>
            <a:r>
              <a:rPr lang="ru-RU" sz="2000" b="1" dirty="0">
                <a:solidFill>
                  <a:srgbClr val="002060"/>
                </a:solidFill>
                <a:latin typeface="inherit"/>
              </a:rPr>
              <a:t>.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inherit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5522917" y="4147750"/>
            <a:ext cx="1833082" cy="25135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err="1" smtClean="0">
                <a:solidFill>
                  <a:srgbClr val="002060"/>
                </a:solidFill>
                <a:effectLst/>
                <a:latin typeface="inherit"/>
              </a:rPr>
              <a:t>қою-көк</a:t>
            </a:r>
            <a:r>
              <a:rPr kumimoji="0" lang="ru-RU" altLang="ru-RU" b="1" i="0" u="none" strike="noStrike" cap="none" normalizeH="0" baseline="0" dirty="0" smtClean="0">
                <a:solidFill>
                  <a:srgbClr val="002060"/>
                </a:solidFill>
                <a:effectLst/>
                <a:latin typeface="inherit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solidFill>
                  <a:srgbClr val="002060"/>
                </a:solidFill>
                <a:effectLst/>
                <a:latin typeface="inherit"/>
              </a:rPr>
              <a:t>түсті</a:t>
            </a:r>
            <a:r>
              <a:rPr kumimoji="0" lang="ru-RU" altLang="ru-RU" b="1" i="0" u="none" strike="noStrike" cap="none" normalizeH="0" baseline="0" dirty="0" smtClean="0">
                <a:solidFill>
                  <a:srgbClr val="002060"/>
                </a:solidFill>
                <a:effectLst/>
                <a:latin typeface="inherit"/>
              </a:rPr>
              <a:t> </a:t>
            </a:r>
          </a:p>
        </p:txBody>
      </p:sp>
      <p:sp>
        <p:nvSpPr>
          <p:cNvPr id="41" name="Стрелка: вправо 7">
            <a:extLst>
              <a:ext uri="{FF2B5EF4-FFF2-40B4-BE49-F238E27FC236}">
                <a16:creationId xmlns:a16="http://schemas.microsoft.com/office/drawing/2014/main" xmlns="" id="{A48C154C-3FA4-4335-B0FB-7F236377D726}"/>
              </a:ext>
            </a:extLst>
          </p:cNvPr>
          <p:cNvSpPr/>
          <p:nvPr/>
        </p:nvSpPr>
        <p:spPr>
          <a:xfrm>
            <a:off x="4519505" y="4840944"/>
            <a:ext cx="3106495" cy="602088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3F9A0B0-321F-4F30-810F-91242B5866DA}"/>
              </a:ext>
            </a:extLst>
          </p:cNvPr>
          <p:cNvSpPr txBox="1"/>
          <p:nvPr/>
        </p:nvSpPr>
        <p:spPr>
          <a:xfrm>
            <a:off x="4815759" y="3919947"/>
            <a:ext cx="435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4726823" y="4994585"/>
            <a:ext cx="2612209" cy="25135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 smtClean="0">
                <a:solidFill>
                  <a:srgbClr val="002060"/>
                </a:solidFill>
                <a:latin typeface="inherit"/>
              </a:rPr>
              <a:t>Классикалық</a:t>
            </a:r>
            <a:r>
              <a:rPr lang="ru-RU" altLang="ru-RU" b="1" dirty="0" smtClean="0">
                <a:solidFill>
                  <a:srgbClr val="002060"/>
                </a:solidFill>
                <a:latin typeface="inherit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inherit"/>
              </a:rPr>
              <a:t>стильде</a:t>
            </a:r>
            <a:endParaRPr kumimoji="0" lang="ru-RU" altLang="ru-RU" b="1" i="0" u="none" strike="noStrike" cap="none" normalizeH="0" baseline="0" dirty="0" smtClean="0">
              <a:solidFill>
                <a:srgbClr val="002060"/>
              </a:solidFill>
              <a:effectLst/>
              <a:latin typeface="inherit"/>
            </a:endParaRPr>
          </a:p>
        </p:txBody>
      </p:sp>
      <p:sp>
        <p:nvSpPr>
          <p:cNvPr id="46" name="Прямоугольник: скругленные углы 33">
            <a:extLst>
              <a:ext uri="{FF2B5EF4-FFF2-40B4-BE49-F238E27FC236}">
                <a16:creationId xmlns:a16="http://schemas.microsoft.com/office/drawing/2014/main" xmlns="" id="{87089419-7EA6-47EC-86E9-7A8B61AAE3BE}"/>
              </a:ext>
            </a:extLst>
          </p:cNvPr>
          <p:cNvSpPr/>
          <p:nvPr/>
        </p:nvSpPr>
        <p:spPr>
          <a:xfrm rot="2689455">
            <a:off x="4004997" y="4839833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3F9A0B0-321F-4F30-810F-91242B5866DA}"/>
              </a:ext>
            </a:extLst>
          </p:cNvPr>
          <p:cNvSpPr txBox="1"/>
          <p:nvPr/>
        </p:nvSpPr>
        <p:spPr>
          <a:xfrm>
            <a:off x="4083632" y="4753681"/>
            <a:ext cx="435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90759" y="30670"/>
            <a:ext cx="945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Қазақстан Республикасы Білім және </a:t>
            </a:r>
            <a:r>
              <a:rPr lang="kk-KZ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ғылым министрінің </a:t>
            </a:r>
            <a:r>
              <a:rPr lang="kk-K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№ 26 </a:t>
            </a:r>
            <a:endParaRPr lang="kk-KZ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kk-KZ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«</a:t>
            </a:r>
            <a:r>
              <a:rPr lang="kk-K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Орта білім беру ұйымдары үшін міндетті мектеп формасына қойылатын талаптарды бекіту туралы» бұйрығына сәйкес мектеп формасының үлгісі</a:t>
            </a:r>
            <a:endParaRPr lang="ru-RU" dirty="0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854" y="1095822"/>
            <a:ext cx="3775299" cy="5116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24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скругленные углы 33">
            <a:extLst>
              <a:ext uri="{FF2B5EF4-FFF2-40B4-BE49-F238E27FC236}">
                <a16:creationId xmlns:a16="http://schemas.microsoft.com/office/drawing/2014/main" xmlns="" id="{87089419-7EA6-47EC-86E9-7A8B61AAE3BE}"/>
              </a:ext>
            </a:extLst>
          </p:cNvPr>
          <p:cNvSpPr/>
          <p:nvPr/>
        </p:nvSpPr>
        <p:spPr>
          <a:xfrm>
            <a:off x="3846000" y="5176097"/>
            <a:ext cx="8308903" cy="118090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 hidden="1">
            <a:extLst>
              <a:ext uri="{FF2B5EF4-FFF2-40B4-BE49-F238E27FC236}">
                <a16:creationId xmlns:a16="http://schemas.microsoft.com/office/drawing/2014/main" xmlns="" id="{641C58A3-8063-4463-AEBA-ACD78152E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660" y="4824000"/>
            <a:ext cx="2551840" cy="2254125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44000"/>
            <a:ext cx="3096810" cy="4747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DF82650-4443-49C2-87EE-1DDA0213A348}"/>
              </a:ext>
            </a:extLst>
          </p:cNvPr>
          <p:cNvSpPr txBox="1"/>
          <p:nvPr/>
        </p:nvSpPr>
        <p:spPr>
          <a:xfrm>
            <a:off x="163517" y="306054"/>
            <a:ext cx="11485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ҰЛДАРДЫҢ МЕКТЕП </a:t>
            </a:r>
            <a:r>
              <a:rPr lang="en-US" sz="2800" b="1" dirty="0" smtClean="0">
                <a:solidFill>
                  <a:schemeClr val="bg1"/>
                </a:solidFill>
              </a:rPr>
              <a:t>ФОРМАСЫ</a:t>
            </a:r>
            <a:r>
              <a:rPr lang="kk-KZ" sz="2800" b="1" dirty="0" smtClean="0">
                <a:solidFill>
                  <a:schemeClr val="bg1"/>
                </a:solidFill>
              </a:rPr>
              <a:t>/ ШКОЛЬНАЯ ФОРМА ДЛЯ МАЛЬЧИКОВ</a:t>
            </a:r>
            <a:r>
              <a:rPr lang="en-US" sz="4000" b="1" dirty="0" smtClean="0">
                <a:solidFill>
                  <a:schemeClr val="bg1"/>
                </a:solidFill>
              </a:rPr>
              <a:t>:</a:t>
            </a:r>
            <a:endParaRPr lang="kk-KZ" sz="4000" b="1" dirty="0" smtClean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DF82650-4443-49C2-87EE-1DDA0213A348}"/>
              </a:ext>
            </a:extLst>
          </p:cNvPr>
          <p:cNvSpPr txBox="1"/>
          <p:nvPr/>
        </p:nvSpPr>
        <p:spPr>
          <a:xfrm>
            <a:off x="3891000" y="2865670"/>
            <a:ext cx="814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smtClean="0">
                <a:latin typeface="inherit"/>
              </a:rPr>
              <a:t>ПИДЖАК</a:t>
            </a:r>
            <a:r>
              <a:rPr lang="en-US" b="1" dirty="0" smtClean="0">
                <a:latin typeface="inherit"/>
              </a:rPr>
              <a:t>, ЖИЛЕТ, ШАЛБАР,</a:t>
            </a:r>
            <a:r>
              <a:rPr lang="kk-KZ" b="1" dirty="0" smtClean="0">
                <a:latin typeface="inherit"/>
              </a:rPr>
              <a:t> </a:t>
            </a:r>
            <a:r>
              <a:rPr lang="en-US" b="1" dirty="0" smtClean="0">
                <a:latin typeface="inherit"/>
              </a:rPr>
              <a:t>МЕРЕКЕЛІК ЖЕЙДЕ,</a:t>
            </a:r>
            <a:r>
              <a:rPr lang="kk-KZ" b="1" dirty="0" smtClean="0">
                <a:latin typeface="inherit"/>
              </a:rPr>
              <a:t> </a:t>
            </a:r>
            <a:r>
              <a:rPr lang="en-US" b="1" dirty="0" smtClean="0">
                <a:latin typeface="inherit"/>
              </a:rPr>
              <a:t>КҮНДЕЛІКТІ </a:t>
            </a:r>
            <a:r>
              <a:rPr lang="en-US" b="1" dirty="0" smtClean="0">
                <a:latin typeface="inherit"/>
              </a:rPr>
              <a:t>ЖЕЙДЕ</a:t>
            </a:r>
            <a:r>
              <a:rPr lang="kk-KZ" b="1" dirty="0" smtClean="0">
                <a:latin typeface="inherit"/>
              </a:rPr>
              <a:t>/ </a:t>
            </a:r>
            <a:r>
              <a:rPr lang="kk-KZ" b="1" dirty="0" smtClean="0">
                <a:latin typeface="inherit"/>
              </a:rPr>
              <a:t>ПИДЖАК, ЖИЛЕТ, БРЮКИ, ПАРАДНАЯ РУБАШКА, ПОВСЕДНЕВНАЯ РУБАШКА</a:t>
            </a:r>
            <a:endParaRPr lang="kk-KZ" b="1" dirty="0" smtClean="0">
              <a:latin typeface="inherit"/>
            </a:endParaRPr>
          </a:p>
          <a:p>
            <a:r>
              <a:rPr lang="en-US" b="1" dirty="0" smtClean="0">
                <a:latin typeface="inherit"/>
              </a:rPr>
              <a:t> </a:t>
            </a:r>
            <a:endParaRPr lang="kk-KZ" b="1" dirty="0" smtClean="0">
              <a:latin typeface="inherit"/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latin typeface="inherit"/>
              </a:rPr>
              <a:t>ҚЫСҚЫ </a:t>
            </a:r>
            <a:r>
              <a:rPr lang="en-US" b="1" dirty="0" smtClean="0">
                <a:latin typeface="inherit"/>
              </a:rPr>
              <a:t>МЕЗГІЛДЕ: ТРИКОТАЖ ЖИЛЕТ,</a:t>
            </a:r>
            <a:r>
              <a:rPr lang="kk-KZ" b="1" dirty="0" smtClean="0">
                <a:latin typeface="inherit"/>
              </a:rPr>
              <a:t> </a:t>
            </a:r>
            <a:r>
              <a:rPr lang="en-US" b="1" dirty="0" smtClean="0">
                <a:latin typeface="inherit"/>
              </a:rPr>
              <a:t>ВОДОЛАЗКА</a:t>
            </a:r>
            <a:r>
              <a:rPr lang="kk-KZ" b="1" dirty="0" smtClean="0">
                <a:latin typeface="inherit"/>
              </a:rPr>
              <a:t>/ </a:t>
            </a:r>
          </a:p>
          <a:p>
            <a:r>
              <a:rPr lang="kk-KZ" b="1" dirty="0">
                <a:latin typeface="inherit"/>
              </a:rPr>
              <a:t> </a:t>
            </a:r>
            <a:r>
              <a:rPr lang="kk-KZ" b="1" dirty="0" smtClean="0">
                <a:latin typeface="inherit"/>
              </a:rPr>
              <a:t>    </a:t>
            </a:r>
            <a:r>
              <a:rPr lang="kk-KZ" b="1" dirty="0" smtClean="0">
                <a:latin typeface="inherit"/>
              </a:rPr>
              <a:t>В ЗИМНЕЕ ВРЕМЯ:</a:t>
            </a:r>
            <a:r>
              <a:rPr lang="en-US" b="1" dirty="0" smtClean="0">
                <a:latin typeface="inherit"/>
              </a:rPr>
              <a:t> </a:t>
            </a:r>
            <a:r>
              <a:rPr lang="kk-KZ" b="1" dirty="0" smtClean="0">
                <a:latin typeface="inherit"/>
              </a:rPr>
              <a:t>ТРИКОТАЖНЫЙ ЖИЛЕТ, ВОДОЛАЗКА</a:t>
            </a:r>
            <a:endParaRPr lang="kk-KZ" b="1" dirty="0" smtClean="0">
              <a:latin typeface="inheri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DF82650-4443-49C2-87EE-1DDA0213A348}"/>
              </a:ext>
            </a:extLst>
          </p:cNvPr>
          <p:cNvSpPr txBox="1"/>
          <p:nvPr/>
        </p:nvSpPr>
        <p:spPr>
          <a:xfrm>
            <a:off x="4251000" y="5184225"/>
            <a:ext cx="1183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inherit"/>
              </a:rPr>
              <a:t>ҰЛДАРҒА АРНАЛҒАН ШАЛБАРЛАР </a:t>
            </a:r>
            <a:endParaRPr lang="kk-KZ" sz="1600" b="1" dirty="0" smtClean="0">
              <a:latin typeface="inherit"/>
            </a:endParaRPr>
          </a:p>
          <a:p>
            <a:r>
              <a:rPr lang="en-US" sz="1600" b="1" dirty="0" smtClean="0">
                <a:latin typeface="inherit"/>
              </a:rPr>
              <a:t>ЕРКІН ТІГІЛГЕН ЖӘНЕ ҰЗЫНДЫҒЫ БОЙЫНША</a:t>
            </a:r>
            <a:r>
              <a:rPr lang="kk-KZ" sz="1600" b="1" dirty="0" smtClean="0">
                <a:latin typeface="inherit"/>
              </a:rPr>
              <a:t> </a:t>
            </a:r>
            <a:r>
              <a:rPr lang="en-US" sz="1600" b="1" dirty="0" smtClean="0">
                <a:latin typeface="inherit"/>
              </a:rPr>
              <a:t>ТОБЫҚТЫ ЖАУЫП ТҰРАДЫ</a:t>
            </a:r>
            <a:r>
              <a:rPr lang="en-US" sz="1600" b="1" dirty="0" smtClean="0">
                <a:latin typeface="inherit"/>
              </a:rPr>
              <a:t>.</a:t>
            </a:r>
            <a:endParaRPr lang="kk-KZ" sz="1600" b="1" dirty="0" smtClean="0">
              <a:latin typeface="inherit"/>
            </a:endParaRPr>
          </a:p>
          <a:p>
            <a:r>
              <a:rPr lang="kk-KZ" sz="1600" b="1" dirty="0" smtClean="0">
                <a:latin typeface="inherit"/>
              </a:rPr>
              <a:t>БРЮКИ ДЛЯ МАЛЬЧИКОВ ДОЛЖНЫ БЫТЬ СВОБОДНОГО КРОЯ И ДОЛЖНЫ </a:t>
            </a:r>
          </a:p>
          <a:p>
            <a:r>
              <a:rPr lang="kk-KZ" sz="1600" b="1" dirty="0" smtClean="0">
                <a:latin typeface="inherit"/>
              </a:rPr>
              <a:t>ПРИКРЫВАТЬ ЩИКОЛОТКУ</a:t>
            </a:r>
            <a:endParaRPr lang="ru-RU" sz="1600" b="1" dirty="0">
              <a:latin typeface="inheri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3F9A0B0-321F-4F30-810F-91242B5866DA}"/>
              </a:ext>
            </a:extLst>
          </p:cNvPr>
          <p:cNvSpPr txBox="1"/>
          <p:nvPr/>
        </p:nvSpPr>
        <p:spPr>
          <a:xfrm>
            <a:off x="3891000" y="5073003"/>
            <a:ext cx="435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33">
            <a:extLst>
              <a:ext uri="{FF2B5EF4-FFF2-40B4-BE49-F238E27FC236}">
                <a16:creationId xmlns:a16="http://schemas.microsoft.com/office/drawing/2014/main" xmlns="" id="{87089419-7EA6-47EC-86E9-7A8B61AAE3BE}"/>
              </a:ext>
            </a:extLst>
          </p:cNvPr>
          <p:cNvSpPr/>
          <p:nvPr/>
        </p:nvSpPr>
        <p:spPr>
          <a:xfrm>
            <a:off x="1956000" y="6015446"/>
            <a:ext cx="10087022" cy="76810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 hidden="1">
            <a:extLst>
              <a:ext uri="{FF2B5EF4-FFF2-40B4-BE49-F238E27FC236}">
                <a16:creationId xmlns:a16="http://schemas.microsoft.com/office/drawing/2014/main" xmlns="" id="{641C58A3-8063-4463-AEBA-ACD78152E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660" y="4824000"/>
            <a:ext cx="2551840" cy="22541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DF82650-4443-49C2-87EE-1DDA0213A348}"/>
              </a:ext>
            </a:extLst>
          </p:cNvPr>
          <p:cNvSpPr txBox="1"/>
          <p:nvPr/>
        </p:nvSpPr>
        <p:spPr>
          <a:xfrm>
            <a:off x="606000" y="549000"/>
            <a:ext cx="11053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chemeClr val="bg1"/>
                </a:solidFill>
              </a:rPr>
              <a:t>ҚЫЗД</a:t>
            </a:r>
            <a:r>
              <a:rPr lang="en-US" sz="2800" b="1" dirty="0" smtClean="0">
                <a:solidFill>
                  <a:schemeClr val="bg1"/>
                </a:solidFill>
              </a:rPr>
              <a:t>АРДЫҢ МЕКТЕП </a:t>
            </a:r>
            <a:r>
              <a:rPr lang="en-US" sz="2800" b="1" dirty="0" smtClean="0">
                <a:solidFill>
                  <a:schemeClr val="bg1"/>
                </a:solidFill>
              </a:rPr>
              <a:t>ФОРМАСЫ</a:t>
            </a:r>
            <a:r>
              <a:rPr lang="kk-KZ" sz="2800" b="1" dirty="0" smtClean="0">
                <a:solidFill>
                  <a:schemeClr val="bg1"/>
                </a:solidFill>
              </a:rPr>
              <a:t>/ШКОЛЬНАЯ ФОРМА ДЛЯ ДЕВОЧЕК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  <a:endParaRPr lang="kk-KZ" sz="2800" b="1" dirty="0" smtClean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DF82650-4443-49C2-87EE-1DDA0213A348}"/>
              </a:ext>
            </a:extLst>
          </p:cNvPr>
          <p:cNvSpPr txBox="1"/>
          <p:nvPr/>
        </p:nvSpPr>
        <p:spPr>
          <a:xfrm>
            <a:off x="32931" y="2101476"/>
            <a:ext cx="4959371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k-KZ" b="1" dirty="0" smtClean="0">
                <a:latin typeface="inherit"/>
              </a:rPr>
              <a:t>- </a:t>
            </a:r>
            <a:r>
              <a:rPr lang="en-US" b="1" dirty="0" smtClean="0">
                <a:latin typeface="inherit"/>
              </a:rPr>
              <a:t>ПИДЖАК, ЖИЛЕТ, ЮБКА, ШАЛБАР, </a:t>
            </a:r>
            <a:endParaRPr lang="kk-KZ" b="1" dirty="0" smtClean="0">
              <a:latin typeface="inherit"/>
            </a:endParaRPr>
          </a:p>
          <a:p>
            <a:pPr>
              <a:lnSpc>
                <a:spcPct val="150000"/>
              </a:lnSpc>
            </a:pPr>
            <a:r>
              <a:rPr lang="kk-KZ" b="1" dirty="0" smtClean="0">
                <a:latin typeface="inherit"/>
              </a:rPr>
              <a:t>   </a:t>
            </a:r>
            <a:r>
              <a:rPr lang="en-US" b="1" dirty="0" smtClean="0">
                <a:latin typeface="inherit"/>
              </a:rPr>
              <a:t>КЛАССИКАЛЫҚ </a:t>
            </a:r>
            <a:r>
              <a:rPr lang="en-US" b="1" dirty="0" smtClean="0">
                <a:latin typeface="inherit"/>
              </a:rPr>
              <a:t>ЖЕЙДЕ</a:t>
            </a:r>
            <a:r>
              <a:rPr lang="kk-KZ" b="1" dirty="0" smtClean="0">
                <a:latin typeface="inherit"/>
              </a:rPr>
              <a:t>/ </a:t>
            </a:r>
          </a:p>
          <a:p>
            <a:pPr>
              <a:lnSpc>
                <a:spcPct val="150000"/>
              </a:lnSpc>
            </a:pPr>
            <a:r>
              <a:rPr lang="kk-KZ" b="1" dirty="0" smtClean="0">
                <a:latin typeface="inherit"/>
              </a:rPr>
              <a:t>   ПИДЖАК, ЖИЛЕТ, ЮБКА, БРЮКИ, </a:t>
            </a:r>
          </a:p>
          <a:p>
            <a:pPr>
              <a:lnSpc>
                <a:spcPct val="150000"/>
              </a:lnSpc>
            </a:pPr>
            <a:r>
              <a:rPr lang="kk-KZ" b="1" dirty="0" smtClean="0">
                <a:latin typeface="inherit"/>
              </a:rPr>
              <a:t>    КЛАССИЧЕСКАЯ БЛУЗА</a:t>
            </a:r>
            <a:r>
              <a:rPr lang="en-US" b="1" dirty="0" smtClean="0">
                <a:latin typeface="inherit"/>
              </a:rPr>
              <a:t> </a:t>
            </a:r>
            <a:endParaRPr lang="kk-KZ" b="1" dirty="0" smtClean="0">
              <a:latin typeface="inherit"/>
            </a:endParaRPr>
          </a:p>
          <a:p>
            <a:pPr>
              <a:lnSpc>
                <a:spcPct val="150000"/>
              </a:lnSpc>
            </a:pPr>
            <a:endParaRPr lang="kk-KZ" b="1" dirty="0" smtClean="0">
              <a:latin typeface="inherit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b="1" dirty="0" smtClean="0">
                <a:latin typeface="inherit"/>
              </a:rPr>
              <a:t>ҚЫСҚЫ УАҚЫТТА: </a:t>
            </a:r>
            <a:r>
              <a:rPr lang="en-US" b="1" dirty="0" smtClean="0">
                <a:latin typeface="inherit"/>
              </a:rPr>
              <a:t>ТРИКОТАЖ</a:t>
            </a:r>
            <a:r>
              <a:rPr lang="kk-KZ" b="1" dirty="0" smtClean="0">
                <a:latin typeface="inherit"/>
              </a:rPr>
              <a:t> </a:t>
            </a:r>
            <a:r>
              <a:rPr lang="en-US" b="1" dirty="0" smtClean="0">
                <a:latin typeface="inherit"/>
              </a:rPr>
              <a:t>ЖИЛЕТ, </a:t>
            </a:r>
            <a:endParaRPr lang="kk-KZ" b="1" dirty="0" smtClean="0">
              <a:latin typeface="inherit"/>
            </a:endParaRPr>
          </a:p>
          <a:p>
            <a:pPr>
              <a:lnSpc>
                <a:spcPct val="150000"/>
              </a:lnSpc>
            </a:pPr>
            <a:r>
              <a:rPr lang="kk-KZ" b="1" dirty="0" smtClean="0">
                <a:latin typeface="inherit"/>
              </a:rPr>
              <a:t>    </a:t>
            </a:r>
            <a:r>
              <a:rPr lang="en-US" b="1" dirty="0" smtClean="0">
                <a:latin typeface="inherit"/>
              </a:rPr>
              <a:t>САРАФАН, ВОДОЛАЗКА. </a:t>
            </a:r>
            <a:endParaRPr lang="kk-KZ" b="1" dirty="0" smtClean="0">
              <a:latin typeface="inherit"/>
            </a:endParaRPr>
          </a:p>
          <a:p>
            <a:pPr>
              <a:lnSpc>
                <a:spcPct val="150000"/>
              </a:lnSpc>
            </a:pPr>
            <a:r>
              <a:rPr lang="kk-KZ" b="1" dirty="0">
                <a:latin typeface="inherit"/>
              </a:rPr>
              <a:t> </a:t>
            </a:r>
            <a:r>
              <a:rPr lang="kk-KZ" b="1" dirty="0" smtClean="0">
                <a:latin typeface="inherit"/>
              </a:rPr>
              <a:t>    В ЗИМНЕЕ ВРЕМЯ: ТРИКОТАЖНЫЙ </a:t>
            </a:r>
          </a:p>
          <a:p>
            <a:pPr>
              <a:lnSpc>
                <a:spcPct val="150000"/>
              </a:lnSpc>
            </a:pPr>
            <a:r>
              <a:rPr lang="kk-KZ" b="1" dirty="0">
                <a:latin typeface="inherit"/>
              </a:rPr>
              <a:t> </a:t>
            </a:r>
            <a:r>
              <a:rPr lang="kk-KZ" b="1" dirty="0" smtClean="0">
                <a:latin typeface="inherit"/>
              </a:rPr>
              <a:t>    ЖИЛЕТ, САРАФАН, ВОДОЛАЗКА</a:t>
            </a:r>
            <a:endParaRPr lang="kk-KZ" b="1" dirty="0" smtClean="0">
              <a:latin typeface="inheri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000" y="2034000"/>
            <a:ext cx="7335000" cy="378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07892" y="6015446"/>
            <a:ext cx="10683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Қыздарға</a:t>
            </a:r>
            <a:r>
              <a:rPr lang="en-US" sz="1600" b="1" dirty="0" smtClean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арналған</a:t>
            </a:r>
            <a:r>
              <a:rPr lang="en-US" sz="1600" b="1" dirty="0" smtClean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шалбарлар</a:t>
            </a:r>
            <a:r>
              <a:rPr lang="en-US" sz="1600" b="1" dirty="0" smtClean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еркін</a:t>
            </a:r>
            <a:r>
              <a:rPr lang="en-US" sz="1600" b="1" dirty="0" smtClean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тігілген</a:t>
            </a:r>
            <a:r>
              <a:rPr lang="en-US" sz="1600" b="1" dirty="0" smtClean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және</a:t>
            </a:r>
            <a:r>
              <a:rPr lang="en-US" sz="1600" b="1" dirty="0" smtClean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ұзындығы</a:t>
            </a:r>
            <a:r>
              <a:rPr lang="en-US" sz="1600" b="1" dirty="0" smtClean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бойынша</a:t>
            </a:r>
            <a:r>
              <a:rPr lang="en-US" sz="1600" b="1" dirty="0" smtClean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тобықты</a:t>
            </a:r>
            <a:r>
              <a:rPr lang="en-US" sz="1600" b="1" dirty="0" smtClean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жауып</a:t>
            </a:r>
            <a:r>
              <a:rPr lang="en-US" sz="1600" b="1" dirty="0" smtClean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тұрады</a:t>
            </a:r>
            <a:r>
              <a:rPr lang="kk-KZ" sz="1600" b="1" dirty="0" smtClean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/</a:t>
            </a:r>
          </a:p>
          <a:p>
            <a:r>
              <a:rPr lang="kk-KZ" sz="1600" b="1" dirty="0" smtClean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Брюки для девочек должны быть свободного кроя и должны прикрывать щиколотку</a:t>
            </a:r>
            <a:r>
              <a:rPr lang="en-US" sz="1600" b="1" dirty="0" smtClean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</a:rPr>
              <a:t> </a:t>
            </a:r>
            <a:endParaRPr lang="ru-RU" sz="1600" b="1" dirty="0">
              <a:latin typeface="inheri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3F9A0B0-321F-4F30-810F-91242B5866DA}"/>
              </a:ext>
            </a:extLst>
          </p:cNvPr>
          <p:cNvSpPr txBox="1"/>
          <p:nvPr/>
        </p:nvSpPr>
        <p:spPr>
          <a:xfrm>
            <a:off x="1974108" y="5904225"/>
            <a:ext cx="251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4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altLang="ru-RU" sz="2800" b="1" dirty="0">
                <a:latin typeface="inherit"/>
                <a:cs typeface="Times New Roman" panose="02020603050405020304" pitchFamily="18" charset="0"/>
              </a:rPr>
              <a:t>Дене шынықтыру сабақтары </a:t>
            </a:r>
            <a:r>
              <a:rPr lang="kk-KZ" altLang="ru-RU" sz="2800" b="1" dirty="0" smtClean="0">
                <a:latin typeface="inherit"/>
                <a:cs typeface="Times New Roman" panose="02020603050405020304" pitchFamily="18" charset="0"/>
              </a:rPr>
              <a:t>үшін / </a:t>
            </a:r>
            <a:br>
              <a:rPr lang="kk-KZ" altLang="ru-RU" sz="2800" b="1" dirty="0" smtClean="0">
                <a:latin typeface="inherit"/>
                <a:cs typeface="Times New Roman" panose="02020603050405020304" pitchFamily="18" charset="0"/>
              </a:rPr>
            </a:br>
            <a:r>
              <a:rPr lang="kk-KZ" altLang="ru-RU" sz="2800" b="1" dirty="0" smtClean="0">
                <a:latin typeface="inherit"/>
                <a:cs typeface="Times New Roman" panose="02020603050405020304" pitchFamily="18" charset="0"/>
              </a:rPr>
              <a:t>На уроки физической культуры:</a:t>
            </a:r>
            <a:r>
              <a:rPr lang="ru-RU" altLang="ru-RU" sz="2800" dirty="0">
                <a:latin typeface="inherit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inherit"/>
                <a:cs typeface="Times New Roman" panose="02020603050405020304" pitchFamily="18" charset="0"/>
              </a:rPr>
            </a:br>
            <a:endParaRPr lang="ru-RU" sz="2800" dirty="0">
              <a:latin typeface="inheri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000" y="2112822"/>
            <a:ext cx="10515600" cy="4351338"/>
          </a:xfrm>
        </p:spPr>
        <p:txBody>
          <a:bodyPr>
            <a:normAutofit/>
          </a:bodyPr>
          <a:lstStyle/>
          <a:p>
            <a:r>
              <a:rPr lang="kk-KZ" altLang="ru-RU" sz="2000" b="1" dirty="0">
                <a:latin typeface="inherit"/>
                <a:cs typeface="Times New Roman" panose="02020603050405020304" pitchFamily="18" charset="0"/>
              </a:rPr>
              <a:t>спорттық </a:t>
            </a:r>
            <a:r>
              <a:rPr lang="kk-KZ" altLang="ru-RU" sz="2000" b="1" dirty="0" smtClean="0">
                <a:latin typeface="inherit"/>
                <a:cs typeface="Times New Roman" panose="02020603050405020304" pitchFamily="18" charset="0"/>
              </a:rPr>
              <a:t>шалбар, </a:t>
            </a:r>
            <a:r>
              <a:rPr lang="kk-KZ" altLang="ru-RU" sz="2000" b="1" dirty="0">
                <a:latin typeface="inherit"/>
                <a:cs typeface="Times New Roman" panose="02020603050405020304" pitchFamily="18" charset="0"/>
              </a:rPr>
              <a:t>футболка, </a:t>
            </a:r>
            <a:endParaRPr lang="kk-KZ" altLang="ru-RU" sz="2000" b="1" dirty="0" smtClean="0">
              <a:latin typeface="inheri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altLang="ru-RU" sz="2000" b="1" dirty="0" smtClean="0">
                <a:latin typeface="inherit"/>
                <a:cs typeface="Times New Roman" panose="02020603050405020304" pitchFamily="18" charset="0"/>
              </a:rPr>
              <a:t>спорттық </a:t>
            </a:r>
            <a:r>
              <a:rPr lang="kk-KZ" altLang="ru-RU" sz="2000" b="1" dirty="0">
                <a:latin typeface="inherit"/>
                <a:cs typeface="Times New Roman" panose="02020603050405020304" pitchFamily="18" charset="0"/>
              </a:rPr>
              <a:t>аяқ киім-крассовка, </a:t>
            </a:r>
            <a:r>
              <a:rPr lang="kk-KZ" altLang="ru-RU" sz="2000" b="1" dirty="0" smtClean="0">
                <a:latin typeface="inherit"/>
                <a:cs typeface="Times New Roman" panose="02020603050405020304" pitchFamily="18" charset="0"/>
              </a:rPr>
              <a:t>кеды</a:t>
            </a:r>
          </a:p>
          <a:p>
            <a:pPr marL="0" indent="0">
              <a:buNone/>
            </a:pPr>
            <a:r>
              <a:rPr lang="kk-KZ" sz="2000" b="1" dirty="0" smtClean="0">
                <a:latin typeface="inherit"/>
                <a:cs typeface="Times New Roman" panose="02020603050405020304" pitchFamily="18" charset="0"/>
              </a:rPr>
              <a:t>Спортивные штаны, футболка, </a:t>
            </a:r>
          </a:p>
          <a:p>
            <a:pPr marL="0" indent="0">
              <a:buNone/>
            </a:pPr>
            <a:r>
              <a:rPr lang="kk-KZ" sz="2000" b="1" dirty="0" smtClean="0">
                <a:latin typeface="inherit"/>
                <a:cs typeface="Times New Roman" panose="02020603050405020304" pitchFamily="18" charset="0"/>
              </a:rPr>
              <a:t>спортивная обувь – кроссовки, кеды</a:t>
            </a:r>
            <a:endParaRPr lang="ru-RU" sz="2000" b="1" dirty="0">
              <a:latin typeface="inherit"/>
            </a:endParaRPr>
          </a:p>
        </p:txBody>
      </p:sp>
      <p:pic>
        <p:nvPicPr>
          <p:cNvPr id="1026" name="Picture 2" descr="Школьная форма – ГБОУ гимназия №5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000" y="1690688"/>
            <a:ext cx="2671303" cy="40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zdin Forma 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00" y="3429000"/>
            <a:ext cx="2874303" cy="2874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966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00" y="1899000"/>
            <a:ext cx="9144000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71000" y="547004"/>
            <a:ext cx="11385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k-KZ" sz="2000" b="1" dirty="0" smtClean="0">
                <a:solidFill>
                  <a:schemeClr val="bg1"/>
                </a:solidFill>
                <a:latin typeface="inherit"/>
              </a:rPr>
              <a:t>2023-2024 </a:t>
            </a:r>
            <a:r>
              <a:rPr lang="kk-KZ" sz="2000" b="1" dirty="0">
                <a:solidFill>
                  <a:schemeClr val="bg1"/>
                </a:solidFill>
                <a:latin typeface="inherit"/>
              </a:rPr>
              <a:t>ОҚУ </a:t>
            </a:r>
            <a:r>
              <a:rPr lang="kk-KZ" sz="2000" b="1" dirty="0" smtClean="0">
                <a:solidFill>
                  <a:schemeClr val="bg1"/>
                </a:solidFill>
                <a:latin typeface="inherit"/>
              </a:rPr>
              <a:t>ЖЫЛЫНДА МЕКТЕП </a:t>
            </a:r>
            <a:r>
              <a:rPr lang="kk-KZ" sz="2000" b="1" dirty="0" smtClean="0">
                <a:solidFill>
                  <a:schemeClr val="bg1"/>
                </a:solidFill>
                <a:latin typeface="inherit"/>
              </a:rPr>
              <a:t>ФОРМАСЫНЫҢ ҮЛГІЛЕРІ/ ОБРАЗЦЫ ШКОЛЬНОЙ ФОРМЫ НА 2023 – 2024 УЧЕБНЫЙ ГОД </a:t>
            </a:r>
            <a:endParaRPr lang="ru-RU" sz="2000" b="1" dirty="0">
              <a:solidFill>
                <a:schemeClr val="bg1"/>
              </a:solidFill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131758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000" y="1899000"/>
            <a:ext cx="7215921" cy="4807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71000" y="547004"/>
            <a:ext cx="1138500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k-KZ" sz="2000" b="1" dirty="0">
                <a:solidFill>
                  <a:schemeClr val="bg1"/>
                </a:solidFill>
                <a:latin typeface="inherit"/>
              </a:rPr>
              <a:t>2023-2024 ОҚУ ЖЫЛЫНДА МЕКТЕП ФОРМАСЫНЫҢ ҮЛГІЛЕРІ/ </a:t>
            </a:r>
            <a:endParaRPr lang="kk-KZ" sz="2000" b="1" dirty="0" smtClean="0">
              <a:solidFill>
                <a:schemeClr val="bg1"/>
              </a:solidFill>
              <a:latin typeface="inherit"/>
            </a:endParaRPr>
          </a:p>
          <a:p>
            <a:pPr algn="ctr">
              <a:lnSpc>
                <a:spcPct val="150000"/>
              </a:lnSpc>
            </a:pPr>
            <a:r>
              <a:rPr lang="kk-KZ" sz="2000" b="1" dirty="0" smtClean="0">
                <a:solidFill>
                  <a:schemeClr val="bg1"/>
                </a:solidFill>
                <a:latin typeface="inherit"/>
              </a:rPr>
              <a:t>ОБРАЗЦЫ </a:t>
            </a:r>
            <a:r>
              <a:rPr lang="kk-KZ" sz="2000" b="1" dirty="0">
                <a:solidFill>
                  <a:schemeClr val="bg1"/>
                </a:solidFill>
                <a:latin typeface="inherit"/>
              </a:rPr>
              <a:t>ШКОЛЬНОЙ ФОРМЫ НА 2023 – 2024 УЧЕБНЫЙ ГОД </a:t>
            </a:r>
            <a:endParaRPr lang="ru-RU" sz="2000" b="1" dirty="0">
              <a:solidFill>
                <a:schemeClr val="bg1"/>
              </a:solidFill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105439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366</Words>
  <Application>Microsoft Office PowerPoint</Application>
  <PresentationFormat>Широкоэкранный</PresentationFormat>
  <Paragraphs>65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inherit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Дене шынықтыру сабақтары үшін /  На уроки физической культуры: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Учетная запись Майкрософт</cp:lastModifiedBy>
  <cp:revision>35</cp:revision>
  <dcterms:created xsi:type="dcterms:W3CDTF">2020-11-01T12:52:57Z</dcterms:created>
  <dcterms:modified xsi:type="dcterms:W3CDTF">2023-11-14T12:50:41Z</dcterms:modified>
</cp:coreProperties>
</file>